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Playfair Display"/>
      <p:regular r:id="rId28"/>
      <p:bold r:id="rId29"/>
      <p:italic r:id="rId30"/>
      <p:boldItalic r:id="rId31"/>
    </p:embeddedFont>
    <p:embeddedFont>
      <p:font typeface="Montserrat"/>
      <p:regular r:id="rId32"/>
      <p:bold r:id="rId33"/>
      <p:italic r:id="rId34"/>
      <p:boldItalic r:id="rId35"/>
    </p:embeddedFont>
    <p:embeddedFont>
      <p:font typeface="Oswa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0DAA22-8B3E-4A81-92B3-A378094A56D6}">
  <a:tblStyle styleId="{5D0DAA22-8B3E-4A81-92B3-A378094A56D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layfairDisplay-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layfairDisplay-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boldItalic.fntdata"/><Relationship Id="rId30" Type="http://schemas.openxmlformats.org/officeDocument/2006/relationships/font" Target="fonts/PlayfairDisplay-italic.fntdata"/><Relationship Id="rId11" Type="http://schemas.openxmlformats.org/officeDocument/2006/relationships/slide" Target="slides/slide5.xml"/><Relationship Id="rId33" Type="http://schemas.openxmlformats.org/officeDocument/2006/relationships/font" Target="fonts/Montserrat-bold.fntdata"/><Relationship Id="rId10" Type="http://schemas.openxmlformats.org/officeDocument/2006/relationships/slide" Target="slides/slide4.xml"/><Relationship Id="rId32" Type="http://schemas.openxmlformats.org/officeDocument/2006/relationships/font" Target="fonts/Montserrat-regular.fntdata"/><Relationship Id="rId13" Type="http://schemas.openxmlformats.org/officeDocument/2006/relationships/slide" Target="slides/slide7.xml"/><Relationship Id="rId35" Type="http://schemas.openxmlformats.org/officeDocument/2006/relationships/font" Target="fonts/Montserrat-boldItalic.fntdata"/><Relationship Id="rId12" Type="http://schemas.openxmlformats.org/officeDocument/2006/relationships/slide" Target="slides/slide6.xml"/><Relationship Id="rId34" Type="http://schemas.openxmlformats.org/officeDocument/2006/relationships/font" Target="fonts/Montserrat-italic.fntdata"/><Relationship Id="rId15" Type="http://schemas.openxmlformats.org/officeDocument/2006/relationships/slide" Target="slides/slide9.xml"/><Relationship Id="rId37" Type="http://schemas.openxmlformats.org/officeDocument/2006/relationships/font" Target="fonts/Oswald-bold.fntdata"/><Relationship Id="rId14" Type="http://schemas.openxmlformats.org/officeDocument/2006/relationships/slide" Target="slides/slide8.xml"/><Relationship Id="rId36" Type="http://schemas.openxmlformats.org/officeDocument/2006/relationships/font" Target="fonts/Oswa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a0f982bd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a0f982bd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a0f982bd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a0f982bd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a0f982bd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a0f982bd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a0f982bd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a0f982bd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adcbfbe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adcbfbe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adcbfbe7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adcbfbe7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adcbfbe7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adcbfbe7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adcbfbe7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adcbfbe7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adcbfbe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adcbfbe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adcbfbe7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adcbfbe7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a0f982bd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ea0f982bd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adcbfbe7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adcbfbe7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a0f982bd2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a0f982bd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a0f982bd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a0f982bd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a0f982bd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a0f982bd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a0f982bd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ea0f982bd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a0f982bd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ea0f982bd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a0f982bd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a0f982bd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a0f982bd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a0f982bd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a0f982bd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a0f982bd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Cambria"/>
              <a:buChar char="●"/>
              <a:defRPr sz="1800">
                <a:solidFill>
                  <a:schemeClr val="dk2"/>
                </a:solidFill>
                <a:latin typeface="Cambria"/>
                <a:ea typeface="Cambria"/>
                <a:cs typeface="Cambria"/>
                <a:sym typeface="Cambria"/>
              </a:defRPr>
            </a:lvl1pPr>
            <a:lvl2pPr indent="-317500" lvl="1" marL="914400">
              <a:lnSpc>
                <a:spcPct val="115000"/>
              </a:lnSpc>
              <a:spcBef>
                <a:spcPts val="0"/>
              </a:spcBef>
              <a:spcAft>
                <a:spcPts val="0"/>
              </a:spcAft>
              <a:buClr>
                <a:schemeClr val="dk2"/>
              </a:buClr>
              <a:buSzPts val="1400"/>
              <a:buFont typeface="Cambria"/>
              <a:buChar char="○"/>
              <a:defRPr>
                <a:solidFill>
                  <a:schemeClr val="dk2"/>
                </a:solidFill>
                <a:latin typeface="Cambria"/>
                <a:ea typeface="Cambria"/>
                <a:cs typeface="Cambria"/>
                <a:sym typeface="Cambria"/>
              </a:defRPr>
            </a:lvl2pPr>
            <a:lvl3pPr indent="-317500" lvl="2" marL="1371600">
              <a:lnSpc>
                <a:spcPct val="115000"/>
              </a:lnSpc>
              <a:spcBef>
                <a:spcPts val="0"/>
              </a:spcBef>
              <a:spcAft>
                <a:spcPts val="0"/>
              </a:spcAft>
              <a:buClr>
                <a:schemeClr val="dk2"/>
              </a:buClr>
              <a:buSzPts val="1400"/>
              <a:buFont typeface="Cambria"/>
              <a:buChar char="■"/>
              <a:defRPr>
                <a:solidFill>
                  <a:schemeClr val="dk2"/>
                </a:solidFill>
                <a:latin typeface="Cambria"/>
                <a:ea typeface="Cambria"/>
                <a:cs typeface="Cambria"/>
                <a:sym typeface="Cambria"/>
              </a:defRPr>
            </a:lvl3pPr>
            <a:lvl4pPr indent="-317500" lvl="3" marL="1828800">
              <a:lnSpc>
                <a:spcPct val="115000"/>
              </a:lnSpc>
              <a:spcBef>
                <a:spcPts val="0"/>
              </a:spcBef>
              <a:spcAft>
                <a:spcPts val="0"/>
              </a:spcAft>
              <a:buClr>
                <a:schemeClr val="dk2"/>
              </a:buClr>
              <a:buSzPts val="1400"/>
              <a:buFont typeface="Cambria"/>
              <a:buChar char="●"/>
              <a:defRPr>
                <a:solidFill>
                  <a:schemeClr val="dk2"/>
                </a:solidFill>
                <a:latin typeface="Cambria"/>
                <a:ea typeface="Cambria"/>
                <a:cs typeface="Cambria"/>
                <a:sym typeface="Cambria"/>
              </a:defRPr>
            </a:lvl4pPr>
            <a:lvl5pPr indent="-317500" lvl="4" marL="2286000">
              <a:lnSpc>
                <a:spcPct val="115000"/>
              </a:lnSpc>
              <a:spcBef>
                <a:spcPts val="0"/>
              </a:spcBef>
              <a:spcAft>
                <a:spcPts val="0"/>
              </a:spcAft>
              <a:buClr>
                <a:schemeClr val="dk2"/>
              </a:buClr>
              <a:buSzPts val="1400"/>
              <a:buFont typeface="Cambria"/>
              <a:buChar char="○"/>
              <a:defRPr>
                <a:solidFill>
                  <a:schemeClr val="dk2"/>
                </a:solidFill>
                <a:latin typeface="Cambria"/>
                <a:ea typeface="Cambria"/>
                <a:cs typeface="Cambria"/>
                <a:sym typeface="Cambria"/>
              </a:defRPr>
            </a:lvl5pPr>
            <a:lvl6pPr indent="-317500" lvl="5" marL="2743200">
              <a:lnSpc>
                <a:spcPct val="115000"/>
              </a:lnSpc>
              <a:spcBef>
                <a:spcPts val="0"/>
              </a:spcBef>
              <a:spcAft>
                <a:spcPts val="0"/>
              </a:spcAft>
              <a:buClr>
                <a:schemeClr val="dk2"/>
              </a:buClr>
              <a:buSzPts val="1400"/>
              <a:buFont typeface="Cambria"/>
              <a:buChar char="■"/>
              <a:defRPr>
                <a:solidFill>
                  <a:schemeClr val="dk2"/>
                </a:solidFill>
                <a:latin typeface="Cambria"/>
                <a:ea typeface="Cambria"/>
                <a:cs typeface="Cambria"/>
                <a:sym typeface="Cambria"/>
              </a:defRPr>
            </a:lvl6pPr>
            <a:lvl7pPr indent="-317500" lvl="6" marL="3200400">
              <a:lnSpc>
                <a:spcPct val="115000"/>
              </a:lnSpc>
              <a:spcBef>
                <a:spcPts val="0"/>
              </a:spcBef>
              <a:spcAft>
                <a:spcPts val="0"/>
              </a:spcAft>
              <a:buClr>
                <a:schemeClr val="dk2"/>
              </a:buClr>
              <a:buSzPts val="1400"/>
              <a:buFont typeface="Cambria"/>
              <a:buChar char="●"/>
              <a:defRPr>
                <a:solidFill>
                  <a:schemeClr val="dk2"/>
                </a:solidFill>
                <a:latin typeface="Cambria"/>
                <a:ea typeface="Cambria"/>
                <a:cs typeface="Cambria"/>
                <a:sym typeface="Cambria"/>
              </a:defRPr>
            </a:lvl7pPr>
            <a:lvl8pPr indent="-317500" lvl="7" marL="3657600">
              <a:lnSpc>
                <a:spcPct val="115000"/>
              </a:lnSpc>
              <a:spcBef>
                <a:spcPts val="0"/>
              </a:spcBef>
              <a:spcAft>
                <a:spcPts val="0"/>
              </a:spcAft>
              <a:buClr>
                <a:schemeClr val="dk2"/>
              </a:buClr>
              <a:buSzPts val="1400"/>
              <a:buFont typeface="Cambria"/>
              <a:buChar char="○"/>
              <a:defRPr>
                <a:solidFill>
                  <a:schemeClr val="dk2"/>
                </a:solidFill>
                <a:latin typeface="Cambria"/>
                <a:ea typeface="Cambria"/>
                <a:cs typeface="Cambria"/>
                <a:sym typeface="Cambria"/>
              </a:defRPr>
            </a:lvl8pPr>
            <a:lvl9pPr indent="-317500" lvl="8" marL="4114800">
              <a:lnSpc>
                <a:spcPct val="115000"/>
              </a:lnSpc>
              <a:spcBef>
                <a:spcPts val="0"/>
              </a:spcBef>
              <a:spcAft>
                <a:spcPts val="0"/>
              </a:spcAft>
              <a:buClr>
                <a:schemeClr val="dk2"/>
              </a:buClr>
              <a:buSzPts val="1400"/>
              <a:buFont typeface="Cambria"/>
              <a:buChar char="■"/>
              <a:defRPr>
                <a:solidFill>
                  <a:schemeClr val="dk2"/>
                </a:solidFill>
                <a:latin typeface="Cambria"/>
                <a:ea typeface="Cambria"/>
                <a:cs typeface="Cambria"/>
                <a:sym typeface="Cambria"/>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hyperlink" Target="https://arxiv.org/pdf/1810.04805.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rxiv.org/pdf/1810.04805.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rxiv.org/pdf/1810.04805.pdf" TargetMode="Externa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arxiv.org/pdf/1810.04805.pdf"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arxiv.org/pdf/1810.04805.pdf" TargetMode="Externa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arxiv.org/pdf/1810.04805.pdf" TargetMode="Externa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arxiv.org/pdf/1810.04805.pdf" TargetMode="Externa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arxiv.org/pdf/1810.04805.pdf" TargetMode="External"/><Relationship Id="rId4" Type="http://schemas.openxmlformats.org/officeDocument/2006/relationships/hyperlink" Target="https://jalammar.github.io/illustrated-bert/" TargetMode="External"/><Relationship Id="rId5" Type="http://schemas.openxmlformats.org/officeDocument/2006/relationships/hyperlink" Target="https://huggingface.co/models" TargetMode="External"/><Relationship Id="rId6" Type="http://schemas.openxmlformats.org/officeDocument/2006/relationships/hyperlink" Target="https://www.kaggle.com/abhinavwalia95/entity-annotated-corpus?select=ner_dataset.csv" TargetMode="External"/><Relationship Id="rId7" Type="http://schemas.openxmlformats.org/officeDocument/2006/relationships/hyperlink" Target="https://aclanthology.org/W03-0419.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NLP: Let the Machine Do the Reading</a:t>
            </a:r>
            <a:endParaRPr/>
          </a:p>
        </p:txBody>
      </p:sp>
      <p:sp>
        <p:nvSpPr>
          <p:cNvPr id="59" name="Google Shape;59;p13"/>
          <p:cNvSpPr txBox="1"/>
          <p:nvPr>
            <p:ph idx="1" type="subTitle"/>
          </p:nvPr>
        </p:nvSpPr>
        <p:spPr>
          <a:xfrm>
            <a:off x="344250" y="3550650"/>
            <a:ext cx="4910100" cy="57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NER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a:t>
            </a:r>
            <a:r>
              <a:rPr lang="en"/>
              <a:t>nside–</a:t>
            </a:r>
            <a:r>
              <a:rPr b="1" lang="en"/>
              <a:t>O</a:t>
            </a:r>
            <a:r>
              <a:rPr lang="en"/>
              <a:t>utside–</a:t>
            </a:r>
            <a:r>
              <a:rPr b="1" lang="en"/>
              <a:t>B</a:t>
            </a:r>
            <a:r>
              <a:rPr lang="en"/>
              <a:t>eginning (Tagging)</a:t>
            </a:r>
            <a:endParaRPr/>
          </a:p>
        </p:txBody>
      </p:sp>
      <p:sp>
        <p:nvSpPr>
          <p:cNvPr id="115" name="Google Shape;115;p22"/>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IOB (inside, outside, beginning) is a common tagging format for tagging tokens.</a:t>
            </a:r>
            <a:endParaRPr/>
          </a:p>
          <a:p>
            <a:pPr indent="-342900" lvl="0" marL="457200" rtl="0" algn="l">
              <a:spcBef>
                <a:spcPts val="1200"/>
              </a:spcBef>
              <a:spcAft>
                <a:spcPts val="0"/>
              </a:spcAft>
              <a:buSzPts val="1800"/>
              <a:buChar char="●"/>
            </a:pPr>
            <a:r>
              <a:rPr b="1" lang="en"/>
              <a:t>I</a:t>
            </a:r>
            <a:r>
              <a:rPr lang="en"/>
              <a:t>- prefix before a tag indicates that the tag is </a:t>
            </a:r>
            <a:r>
              <a:rPr b="1" lang="en"/>
              <a:t>inside</a:t>
            </a:r>
            <a:r>
              <a:rPr lang="en"/>
              <a:t> a chunk.</a:t>
            </a:r>
            <a:endParaRPr/>
          </a:p>
          <a:p>
            <a:pPr indent="-342900" lvl="0" marL="457200" rtl="0" algn="l">
              <a:spcBef>
                <a:spcPts val="0"/>
              </a:spcBef>
              <a:spcAft>
                <a:spcPts val="0"/>
              </a:spcAft>
              <a:buSzPts val="1800"/>
              <a:buChar char="●"/>
            </a:pPr>
            <a:r>
              <a:rPr b="1" lang="en"/>
              <a:t>B</a:t>
            </a:r>
            <a:r>
              <a:rPr lang="en"/>
              <a:t>- prefix before a tag indicates that the tag is the </a:t>
            </a:r>
            <a:r>
              <a:rPr b="1" lang="en"/>
              <a:t>beginning</a:t>
            </a:r>
            <a:r>
              <a:rPr lang="en"/>
              <a:t> of a chunk.</a:t>
            </a:r>
            <a:endParaRPr/>
          </a:p>
          <a:p>
            <a:pPr indent="-342900" lvl="0" marL="457200" rtl="0" algn="l">
              <a:spcBef>
                <a:spcPts val="0"/>
              </a:spcBef>
              <a:spcAft>
                <a:spcPts val="0"/>
              </a:spcAft>
              <a:buSzPts val="1800"/>
              <a:buChar char="●"/>
            </a:pPr>
            <a:r>
              <a:rPr b="1" lang="en"/>
              <a:t>O</a:t>
            </a:r>
            <a:r>
              <a:rPr lang="en"/>
              <a:t> tag indicates that a token belongs to no chunk (</a:t>
            </a:r>
            <a:r>
              <a:rPr b="1" lang="en"/>
              <a:t>outside</a:t>
            </a:r>
            <a:r>
              <a:rPr lang="en"/>
              <a:t>).</a:t>
            </a:r>
            <a:endParaRPr/>
          </a:p>
        </p:txBody>
      </p:sp>
      <p:pic>
        <p:nvPicPr>
          <p:cNvPr id="116" name="Google Shape;116;p22"/>
          <p:cNvPicPr preferRelativeResize="0"/>
          <p:nvPr/>
        </p:nvPicPr>
        <p:blipFill>
          <a:blip r:embed="rId3">
            <a:alphaModFix/>
          </a:blip>
          <a:stretch>
            <a:fillRect/>
          </a:stretch>
        </p:blipFill>
        <p:spPr>
          <a:xfrm>
            <a:off x="2401875" y="2980594"/>
            <a:ext cx="4340250" cy="186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a:t>
            </a:r>
            <a:endParaRPr/>
          </a:p>
        </p:txBody>
      </p:sp>
      <p:sp>
        <p:nvSpPr>
          <p:cNvPr id="122" name="Google Shape;122;p23"/>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Extract the named entities with IOB tags from the following sentence:</a:t>
            </a:r>
            <a:endParaRPr/>
          </a:p>
          <a:p>
            <a:pPr indent="0" lvl="0" marL="0" rtl="0" algn="ctr">
              <a:spcBef>
                <a:spcPts val="1200"/>
              </a:spcBef>
              <a:spcAft>
                <a:spcPts val="0"/>
              </a:spcAft>
              <a:buClr>
                <a:schemeClr val="dk2"/>
              </a:buClr>
              <a:buSzPts val="1100"/>
              <a:buFont typeface="Arial"/>
              <a:buNone/>
            </a:pPr>
            <a:r>
              <a:rPr b="1" lang="en" sz="2300">
                <a:highlight>
                  <a:srgbClr val="E06666"/>
                </a:highlight>
              </a:rPr>
              <a:t>John</a:t>
            </a:r>
            <a:r>
              <a:rPr b="1" lang="en" sz="2300"/>
              <a:t> ate </a:t>
            </a:r>
            <a:r>
              <a:rPr b="1" lang="en" sz="2300">
                <a:highlight>
                  <a:srgbClr val="76A5AF"/>
                </a:highlight>
              </a:rPr>
              <a:t>Japanese</a:t>
            </a:r>
            <a:r>
              <a:rPr b="1" lang="en" sz="2300"/>
              <a:t> food in midtown </a:t>
            </a:r>
            <a:r>
              <a:rPr b="1" lang="en" sz="2300">
                <a:highlight>
                  <a:srgbClr val="FFD966"/>
                </a:highlight>
              </a:rPr>
              <a:t>Manhattan</a:t>
            </a:r>
            <a:endParaRPr b="1" sz="2300"/>
          </a:p>
          <a:p>
            <a:pPr indent="0" lvl="0" marL="0" rtl="0" algn="ctr">
              <a:spcBef>
                <a:spcPts val="1200"/>
              </a:spcBef>
              <a:spcAft>
                <a:spcPts val="0"/>
              </a:spcAft>
              <a:buNone/>
            </a:pPr>
            <a:r>
              <a:t/>
            </a:r>
            <a:endParaRPr b="1" sz="2300"/>
          </a:p>
          <a:p>
            <a:pPr indent="-342900" lvl="0" marL="457200" rtl="0" algn="l">
              <a:spcBef>
                <a:spcPts val="1200"/>
              </a:spcBef>
              <a:spcAft>
                <a:spcPts val="0"/>
              </a:spcAft>
              <a:buSzPts val="1800"/>
              <a:buAutoNum type="arabicPeriod"/>
            </a:pPr>
            <a:r>
              <a:rPr lang="en"/>
              <a:t>John (B-per), Japanese (B-norp), Manhattan (I-gpe)</a:t>
            </a:r>
            <a:endParaRPr/>
          </a:p>
          <a:p>
            <a:pPr indent="-342900" lvl="0" marL="457200" rtl="0" algn="l">
              <a:spcBef>
                <a:spcPts val="0"/>
              </a:spcBef>
              <a:spcAft>
                <a:spcPts val="0"/>
              </a:spcAft>
              <a:buSzPts val="1800"/>
              <a:buAutoNum type="arabicPeriod"/>
            </a:pPr>
            <a:r>
              <a:rPr lang="en"/>
              <a:t>John (I-per), Japanese (I-norp), Manhattan (B-gpe)</a:t>
            </a:r>
            <a:endParaRPr>
              <a:highlight>
                <a:schemeClr val="lt1"/>
              </a:highlight>
            </a:endParaRPr>
          </a:p>
          <a:p>
            <a:pPr indent="-342900" lvl="0" marL="457200" rtl="0" algn="l">
              <a:spcBef>
                <a:spcPts val="0"/>
              </a:spcBef>
              <a:spcAft>
                <a:spcPts val="0"/>
              </a:spcAft>
              <a:buSzPts val="1800"/>
              <a:buAutoNum type="arabicPeriod"/>
            </a:pPr>
            <a:r>
              <a:rPr lang="en"/>
              <a:t>John (I-per), Japanese (I-norp), Manhattan (I-gpe)</a:t>
            </a:r>
            <a:endParaRPr/>
          </a:p>
          <a:p>
            <a:pPr indent="-342900" lvl="0" marL="457200" rtl="0" algn="l">
              <a:spcBef>
                <a:spcPts val="0"/>
              </a:spcBef>
              <a:spcAft>
                <a:spcPts val="0"/>
              </a:spcAft>
              <a:buSzPts val="1800"/>
              <a:buAutoNum type="arabicPeriod"/>
            </a:pPr>
            <a:r>
              <a:rPr lang="en">
                <a:highlight>
                  <a:schemeClr val="lt1"/>
                </a:highlight>
              </a:rPr>
              <a:t>John </a:t>
            </a:r>
            <a:r>
              <a:rPr lang="en"/>
              <a:t>(B-per)</a:t>
            </a:r>
            <a:r>
              <a:rPr lang="en">
                <a:highlight>
                  <a:schemeClr val="lt1"/>
                </a:highlight>
              </a:rPr>
              <a:t>, Japanese (B-norp), Manhattan (B-gpe)</a:t>
            </a:r>
            <a:endParaRPr/>
          </a:p>
          <a:p>
            <a:pPr indent="-342900" lvl="0" marL="457200" rtl="0" algn="l">
              <a:spcBef>
                <a:spcPts val="0"/>
              </a:spcBef>
              <a:spcAft>
                <a:spcPts val="0"/>
              </a:spcAft>
              <a:buSzPts val="1800"/>
              <a:buAutoNum type="arabicPeriod"/>
            </a:pPr>
            <a:r>
              <a:rPr lang="en"/>
              <a:t>John (B-per), Japanese (I-norp), Manhattan (B-gpe)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a:t>
            </a:r>
            <a:endParaRPr/>
          </a:p>
        </p:txBody>
      </p:sp>
      <p:sp>
        <p:nvSpPr>
          <p:cNvPr id="128" name="Google Shape;128;p2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Extract the named entities with IOB tags from the following sentence:</a:t>
            </a:r>
            <a:endParaRPr/>
          </a:p>
          <a:p>
            <a:pPr indent="0" lvl="0" marL="0" rtl="0" algn="ctr">
              <a:spcBef>
                <a:spcPts val="1200"/>
              </a:spcBef>
              <a:spcAft>
                <a:spcPts val="0"/>
              </a:spcAft>
              <a:buNone/>
            </a:pPr>
            <a:r>
              <a:rPr b="1" lang="en" sz="2300">
                <a:highlight>
                  <a:srgbClr val="E06666"/>
                </a:highlight>
              </a:rPr>
              <a:t>John</a:t>
            </a:r>
            <a:r>
              <a:rPr b="1" lang="en" sz="2300"/>
              <a:t> ate </a:t>
            </a:r>
            <a:r>
              <a:rPr b="1" lang="en" sz="2300">
                <a:highlight>
                  <a:srgbClr val="76A5AF"/>
                </a:highlight>
              </a:rPr>
              <a:t>Japanese</a:t>
            </a:r>
            <a:r>
              <a:rPr b="1" lang="en" sz="2300"/>
              <a:t> food in midtown </a:t>
            </a:r>
            <a:r>
              <a:rPr b="1" lang="en" sz="2300">
                <a:highlight>
                  <a:srgbClr val="FFD966"/>
                </a:highlight>
              </a:rPr>
              <a:t>Manhattan</a:t>
            </a:r>
            <a:endParaRPr b="1" sz="2300">
              <a:highlight>
                <a:srgbClr val="FFD966"/>
              </a:highlight>
            </a:endParaRPr>
          </a:p>
          <a:p>
            <a:pPr indent="0" lvl="0" marL="0" rtl="0" algn="ctr">
              <a:spcBef>
                <a:spcPts val="1200"/>
              </a:spcBef>
              <a:spcAft>
                <a:spcPts val="0"/>
              </a:spcAft>
              <a:buNone/>
            </a:pPr>
            <a:r>
              <a:t/>
            </a:r>
            <a:endParaRPr b="1" sz="2300"/>
          </a:p>
          <a:p>
            <a:pPr indent="-342900" lvl="0" marL="457200" rtl="0" algn="l">
              <a:spcBef>
                <a:spcPts val="1200"/>
              </a:spcBef>
              <a:spcAft>
                <a:spcPts val="0"/>
              </a:spcAft>
              <a:buSzPts val="1800"/>
              <a:buAutoNum type="arabicPeriod"/>
            </a:pPr>
            <a:r>
              <a:rPr lang="en"/>
              <a:t>John (B-per), Japanese (B-norp), Manhattan </a:t>
            </a:r>
            <a:r>
              <a:rPr lang="en"/>
              <a:t>(I-gpe)</a:t>
            </a:r>
            <a:endParaRPr>
              <a:highlight>
                <a:srgbClr val="00FF00"/>
              </a:highlight>
            </a:endParaRPr>
          </a:p>
          <a:p>
            <a:pPr indent="-342900" lvl="0" marL="457200" rtl="0" algn="l">
              <a:spcBef>
                <a:spcPts val="0"/>
              </a:spcBef>
              <a:spcAft>
                <a:spcPts val="0"/>
              </a:spcAft>
              <a:buSzPts val="1800"/>
              <a:buAutoNum type="arabicPeriod"/>
            </a:pPr>
            <a:r>
              <a:rPr lang="en"/>
              <a:t>John </a:t>
            </a:r>
            <a:r>
              <a:rPr lang="en"/>
              <a:t>(I-per)</a:t>
            </a:r>
            <a:r>
              <a:rPr lang="en"/>
              <a:t>, Japanese (I-norp), Manhattan (B-gpe)</a:t>
            </a:r>
            <a:endParaRPr>
              <a:highlight>
                <a:schemeClr val="lt1"/>
              </a:highlight>
            </a:endParaRPr>
          </a:p>
          <a:p>
            <a:pPr indent="-342900" lvl="0" marL="457200" rtl="0" algn="l">
              <a:spcBef>
                <a:spcPts val="0"/>
              </a:spcBef>
              <a:spcAft>
                <a:spcPts val="0"/>
              </a:spcAft>
              <a:buSzPts val="1800"/>
              <a:buAutoNum type="arabicPeriod"/>
            </a:pPr>
            <a:r>
              <a:rPr lang="en"/>
              <a:t>John </a:t>
            </a:r>
            <a:r>
              <a:rPr lang="en"/>
              <a:t>(I-per)</a:t>
            </a:r>
            <a:r>
              <a:rPr lang="en"/>
              <a:t>, Japanese (I-norp), Manhattan (I-gpe)</a:t>
            </a:r>
            <a:endParaRPr/>
          </a:p>
          <a:p>
            <a:pPr indent="-342900" lvl="0" marL="457200" rtl="0" algn="l">
              <a:spcBef>
                <a:spcPts val="0"/>
              </a:spcBef>
              <a:spcAft>
                <a:spcPts val="0"/>
              </a:spcAft>
              <a:buSzPts val="1800"/>
              <a:buAutoNum type="arabicPeriod"/>
            </a:pPr>
            <a:r>
              <a:rPr lang="en">
                <a:highlight>
                  <a:srgbClr val="00FF00"/>
                </a:highlight>
              </a:rPr>
              <a:t>John (B-per), Japanese (B-norp), Manhattan (B-gpe)</a:t>
            </a:r>
            <a:endParaRPr/>
          </a:p>
          <a:p>
            <a:pPr indent="-342900" lvl="0" marL="457200" rtl="0" algn="l">
              <a:spcBef>
                <a:spcPts val="0"/>
              </a:spcBef>
              <a:spcAft>
                <a:spcPts val="0"/>
              </a:spcAft>
              <a:buSzPts val="1800"/>
              <a:buAutoNum type="arabicPeriod"/>
            </a:pPr>
            <a:r>
              <a:rPr lang="en"/>
              <a:t>John (B-per), Japanese (I-norp), Manhattan (B-gpe)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Processing</a:t>
            </a:r>
            <a:endParaRPr/>
          </a:p>
        </p:txBody>
      </p:sp>
      <p:sp>
        <p:nvSpPr>
          <p:cNvPr id="134" name="Google Shape;134;p2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a:t>For NER, w</a:t>
            </a:r>
            <a:r>
              <a:rPr lang="en"/>
              <a:t>hen training AI algorithms you have to:</a:t>
            </a:r>
            <a:endParaRPr/>
          </a:p>
          <a:p>
            <a:pPr indent="-342900" lvl="0" marL="457200" rtl="0" algn="l">
              <a:spcBef>
                <a:spcPts val="1200"/>
              </a:spcBef>
              <a:spcAft>
                <a:spcPts val="0"/>
              </a:spcAft>
              <a:buSzPts val="1800"/>
              <a:buAutoNum type="arabicPeriod"/>
            </a:pPr>
            <a:r>
              <a:rPr lang="en"/>
              <a:t>Convert words and entity classes into arrays</a:t>
            </a:r>
            <a:endParaRPr/>
          </a:p>
          <a:p>
            <a:pPr indent="-342900" lvl="0" marL="457200" rtl="0" algn="l">
              <a:spcBef>
                <a:spcPts val="0"/>
              </a:spcBef>
              <a:spcAft>
                <a:spcPts val="0"/>
              </a:spcAft>
              <a:buSzPts val="1800"/>
              <a:buAutoNum type="arabicPeriod"/>
            </a:pPr>
            <a:r>
              <a:rPr lang="en"/>
              <a:t>Pad with tokens: Set sequence length to a certain number and use the &lt;PAD&gt; token to fill empty spaces</a:t>
            </a:r>
            <a:endParaRPr/>
          </a:p>
          <a:p>
            <a:pPr indent="-342900" lvl="0" marL="457200" rtl="0" algn="l">
              <a:spcBef>
                <a:spcPts val="0"/>
              </a:spcBef>
              <a:spcAft>
                <a:spcPts val="0"/>
              </a:spcAft>
              <a:buSzPts val="1800"/>
              <a:buAutoNum type="arabicPeriod"/>
            </a:pPr>
            <a:r>
              <a:rPr lang="en"/>
              <a:t>Create a data generator</a:t>
            </a:r>
            <a:endParaRPr/>
          </a:p>
          <a:p>
            <a:pPr indent="0" lvl="0" marL="0" rtl="0" algn="l">
              <a:spcBef>
                <a:spcPts val="1200"/>
              </a:spcBef>
              <a:spcAft>
                <a:spcPts val="0"/>
              </a:spcAft>
              <a:buClr>
                <a:schemeClr val="dk2"/>
              </a:buClr>
              <a:buSzPts val="1100"/>
              <a:buFont typeface="Arial"/>
              <a:buNone/>
            </a:pPr>
            <a:r>
              <a:rPr lang="en"/>
              <a:t>Once you have that, you can assign each class a number, and each word a number.</a:t>
            </a:r>
            <a:endParaRPr/>
          </a:p>
          <a:p>
            <a:pPr indent="0" lvl="0" marL="0" rtl="0" algn="l">
              <a:spcBef>
                <a:spcPts val="1200"/>
              </a:spcBef>
              <a:spcAft>
                <a:spcPts val="1200"/>
              </a:spcAft>
              <a:buNone/>
            </a:pPr>
            <a:r>
              <a:t/>
            </a:r>
            <a:endParaRPr/>
          </a:p>
        </p:txBody>
      </p:sp>
      <p:pic>
        <p:nvPicPr>
          <p:cNvPr id="135" name="Google Shape;135;p25"/>
          <p:cNvPicPr preferRelativeResize="0"/>
          <p:nvPr/>
        </p:nvPicPr>
        <p:blipFill>
          <a:blip r:embed="rId3">
            <a:alphaModFix/>
          </a:blip>
          <a:stretch>
            <a:fillRect/>
          </a:stretch>
        </p:blipFill>
        <p:spPr>
          <a:xfrm>
            <a:off x="2883412" y="3598100"/>
            <a:ext cx="3377175" cy="154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a:t>
            </a:r>
            <a:endParaRPr/>
          </a:p>
        </p:txBody>
      </p:sp>
      <p:pic>
        <p:nvPicPr>
          <p:cNvPr id="141" name="Google Shape;141;p26"/>
          <p:cNvPicPr preferRelativeResize="0"/>
          <p:nvPr/>
        </p:nvPicPr>
        <p:blipFill>
          <a:blip r:embed="rId3">
            <a:alphaModFix/>
          </a:blip>
          <a:stretch>
            <a:fillRect/>
          </a:stretch>
        </p:blipFill>
        <p:spPr>
          <a:xfrm>
            <a:off x="1085875" y="1140225"/>
            <a:ext cx="6688975" cy="3461000"/>
          </a:xfrm>
          <a:prstGeom prst="rect">
            <a:avLst/>
          </a:prstGeom>
          <a:noFill/>
          <a:ln>
            <a:noFill/>
          </a:ln>
        </p:spPr>
      </p:pic>
      <p:sp>
        <p:nvSpPr>
          <p:cNvPr id="142" name="Google Shape;142;p26"/>
          <p:cNvSpPr txBox="1"/>
          <p:nvPr/>
        </p:nvSpPr>
        <p:spPr>
          <a:xfrm>
            <a:off x="3102263" y="4804800"/>
            <a:ext cx="265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ambria"/>
                <a:ea typeface="Cambria"/>
                <a:cs typeface="Cambria"/>
                <a:sym typeface="Cambria"/>
                <a:hlinkClick r:id="rId4"/>
              </a:rPr>
              <a:t>https://arxiv.org/pdf/1810.04805.pdf</a:t>
            </a:r>
            <a:endParaRPr sz="1000">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 - Model Architecture</a:t>
            </a:r>
            <a:endParaRPr/>
          </a:p>
        </p:txBody>
      </p:sp>
      <p:sp>
        <p:nvSpPr>
          <p:cNvPr id="148" name="Google Shape;148;p27"/>
          <p:cNvSpPr txBox="1"/>
          <p:nvPr/>
        </p:nvSpPr>
        <p:spPr>
          <a:xfrm>
            <a:off x="3102263" y="4804800"/>
            <a:ext cx="265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ambria"/>
                <a:ea typeface="Cambria"/>
                <a:cs typeface="Cambria"/>
                <a:sym typeface="Cambria"/>
                <a:hlinkClick r:id="rId3"/>
              </a:rPr>
              <a:t>https://arxiv.org/pdf/1810.04805.pdf</a:t>
            </a:r>
            <a:endParaRPr sz="1000">
              <a:latin typeface="Cambria"/>
              <a:ea typeface="Cambria"/>
              <a:cs typeface="Cambria"/>
              <a:sym typeface="Cambria"/>
            </a:endParaRPr>
          </a:p>
        </p:txBody>
      </p:sp>
      <p:sp>
        <p:nvSpPr>
          <p:cNvPr id="149" name="Google Shape;149;p27"/>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BERT architecture consists of multi-</a:t>
            </a:r>
            <a:r>
              <a:rPr lang="en"/>
              <a:t>layer bidirectional </a:t>
            </a:r>
            <a:r>
              <a:rPr lang="en"/>
              <a:t>transformer encoder</a:t>
            </a:r>
            <a:endParaRPr/>
          </a:p>
          <a:p>
            <a:pPr indent="-342900" lvl="0" marL="457200" rtl="0" algn="l">
              <a:spcBef>
                <a:spcPts val="0"/>
              </a:spcBef>
              <a:spcAft>
                <a:spcPts val="0"/>
              </a:spcAft>
              <a:buSzPts val="1800"/>
              <a:buChar char="●"/>
            </a:pPr>
            <a:r>
              <a:rPr lang="en"/>
              <a:t>BERT Model provide in the paper came in two sizes</a:t>
            </a:r>
            <a:endParaRPr/>
          </a:p>
        </p:txBody>
      </p:sp>
      <p:graphicFrame>
        <p:nvGraphicFramePr>
          <p:cNvPr id="150" name="Google Shape;150;p27"/>
          <p:cNvGraphicFramePr/>
          <p:nvPr/>
        </p:nvGraphicFramePr>
        <p:xfrm>
          <a:off x="810875" y="2663875"/>
          <a:ext cx="3000000" cy="3000000"/>
        </p:xfrm>
        <a:graphic>
          <a:graphicData uri="http://schemas.openxmlformats.org/drawingml/2006/table">
            <a:tbl>
              <a:tblPr>
                <a:noFill/>
                <a:tableStyleId>{5D0DAA22-8B3E-4A81-92B3-A378094A56D6}</a:tableStyleId>
              </a:tblPr>
              <a:tblGrid>
                <a:gridCol w="3619500"/>
                <a:gridCol w="3619500"/>
              </a:tblGrid>
              <a:tr h="381000">
                <a:tc>
                  <a:txBody>
                    <a:bodyPr/>
                    <a:lstStyle/>
                    <a:p>
                      <a:pPr indent="0" lvl="0" marL="0" rtl="0" algn="l">
                        <a:spcBef>
                          <a:spcPts val="0"/>
                        </a:spcBef>
                        <a:spcAft>
                          <a:spcPts val="0"/>
                        </a:spcAft>
                        <a:buNone/>
                      </a:pPr>
                      <a:r>
                        <a:rPr b="1" lang="en"/>
                        <a:t>BERT_Base</a:t>
                      </a:r>
                      <a:endParaRPr b="1" sz="1300"/>
                    </a:p>
                  </a:txBody>
                  <a:tcPr marT="91425" marB="91425" marR="91425" marL="91425"/>
                </a:tc>
                <a:tc>
                  <a:txBody>
                    <a:bodyPr/>
                    <a:lstStyle/>
                    <a:p>
                      <a:pPr indent="0" lvl="0" marL="0" rtl="0" algn="l">
                        <a:spcBef>
                          <a:spcPts val="0"/>
                        </a:spcBef>
                        <a:spcAft>
                          <a:spcPts val="0"/>
                        </a:spcAft>
                        <a:buNone/>
                      </a:pPr>
                      <a:r>
                        <a:rPr b="1" lang="en"/>
                        <a:t>BERT_Large</a:t>
                      </a:r>
                      <a:endParaRPr b="1"/>
                    </a:p>
                  </a:txBody>
                  <a:tcPr marT="91425" marB="91425" marR="91425" marL="91425"/>
                </a:tc>
              </a:tr>
              <a:tr h="381000">
                <a:tc>
                  <a:txBody>
                    <a:bodyPr/>
                    <a:lstStyle/>
                    <a:p>
                      <a:pPr indent="0" lvl="0" marL="0" rtl="0" algn="l">
                        <a:spcBef>
                          <a:spcPts val="0"/>
                        </a:spcBef>
                        <a:spcAft>
                          <a:spcPts val="0"/>
                        </a:spcAft>
                        <a:buNone/>
                      </a:pPr>
                      <a:r>
                        <a:rPr lang="en"/>
                        <a:t>Layers = 12</a:t>
                      </a:r>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a:solidFill>
                            <a:schemeClr val="dk2"/>
                          </a:solidFill>
                        </a:rPr>
                        <a:t>Layers = 24</a:t>
                      </a:r>
                      <a:endParaRPr/>
                    </a:p>
                  </a:txBody>
                  <a:tcPr marT="91425" marB="91425" marR="91425" marL="91425"/>
                </a:tc>
              </a:tr>
              <a:tr h="381000">
                <a:tc>
                  <a:txBody>
                    <a:bodyPr/>
                    <a:lstStyle/>
                    <a:p>
                      <a:pPr indent="0" lvl="0" marL="0" rtl="0" algn="l">
                        <a:spcBef>
                          <a:spcPts val="0"/>
                        </a:spcBef>
                        <a:spcAft>
                          <a:spcPts val="0"/>
                        </a:spcAft>
                        <a:buNone/>
                      </a:pPr>
                      <a:r>
                        <a:rPr lang="en"/>
                        <a:t>Hidden size = 768</a:t>
                      </a:r>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a:solidFill>
                            <a:schemeClr val="dk2"/>
                          </a:solidFill>
                        </a:rPr>
                        <a:t>Hidden size = 1024</a:t>
                      </a:r>
                      <a:endParaRPr/>
                    </a:p>
                  </a:txBody>
                  <a:tcPr marT="91425" marB="91425" marR="91425" marL="91425"/>
                </a:tc>
              </a:tr>
              <a:tr h="381000">
                <a:tc>
                  <a:txBody>
                    <a:bodyPr/>
                    <a:lstStyle/>
                    <a:p>
                      <a:pPr indent="0" lvl="0" marL="0" rtl="0" algn="l">
                        <a:spcBef>
                          <a:spcPts val="0"/>
                        </a:spcBef>
                        <a:spcAft>
                          <a:spcPts val="0"/>
                        </a:spcAft>
                        <a:buNone/>
                      </a:pPr>
                      <a:r>
                        <a:rPr lang="en"/>
                        <a:t>Total parameters = 110M</a:t>
                      </a:r>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a:solidFill>
                            <a:schemeClr val="dk2"/>
                          </a:solidFill>
                        </a:rPr>
                        <a:t>Total parameters = 340M</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 - Input</a:t>
            </a:r>
            <a:endParaRPr/>
          </a:p>
        </p:txBody>
      </p:sp>
      <p:sp>
        <p:nvSpPr>
          <p:cNvPr id="156" name="Google Shape;156;p28"/>
          <p:cNvSpPr txBox="1"/>
          <p:nvPr/>
        </p:nvSpPr>
        <p:spPr>
          <a:xfrm>
            <a:off x="3102263" y="4804800"/>
            <a:ext cx="265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ambria"/>
                <a:ea typeface="Cambria"/>
                <a:cs typeface="Cambria"/>
                <a:sym typeface="Cambria"/>
                <a:hlinkClick r:id="rId3"/>
              </a:rPr>
              <a:t>https://arxiv.org/pdf/1810.04805.pdf</a:t>
            </a:r>
            <a:endParaRPr sz="1000">
              <a:latin typeface="Cambria"/>
              <a:ea typeface="Cambria"/>
              <a:cs typeface="Cambria"/>
              <a:sym typeface="Cambria"/>
            </a:endParaRPr>
          </a:p>
        </p:txBody>
      </p:sp>
      <p:pic>
        <p:nvPicPr>
          <p:cNvPr id="157" name="Google Shape;157;p28"/>
          <p:cNvPicPr preferRelativeResize="0"/>
          <p:nvPr/>
        </p:nvPicPr>
        <p:blipFill>
          <a:blip r:embed="rId4">
            <a:alphaModFix/>
          </a:blip>
          <a:stretch>
            <a:fillRect/>
          </a:stretch>
        </p:blipFill>
        <p:spPr>
          <a:xfrm>
            <a:off x="590950" y="2141650"/>
            <a:ext cx="7741400" cy="243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 - Model Architecture</a:t>
            </a:r>
            <a:endParaRPr/>
          </a:p>
        </p:txBody>
      </p:sp>
      <p:sp>
        <p:nvSpPr>
          <p:cNvPr id="163" name="Google Shape;163;p29"/>
          <p:cNvSpPr txBox="1"/>
          <p:nvPr/>
        </p:nvSpPr>
        <p:spPr>
          <a:xfrm>
            <a:off x="3102263" y="4804800"/>
            <a:ext cx="265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ambria"/>
                <a:ea typeface="Cambria"/>
                <a:cs typeface="Cambria"/>
                <a:sym typeface="Cambria"/>
                <a:hlinkClick r:id="rId3"/>
              </a:rPr>
              <a:t>https://arxiv.org/pdf/1810.04805.pdf</a:t>
            </a:r>
            <a:endParaRPr sz="1000">
              <a:latin typeface="Cambria"/>
              <a:ea typeface="Cambria"/>
              <a:cs typeface="Cambria"/>
              <a:sym typeface="Cambria"/>
            </a:endParaRPr>
          </a:p>
        </p:txBody>
      </p:sp>
      <p:pic>
        <p:nvPicPr>
          <p:cNvPr id="164" name="Google Shape;164;p29"/>
          <p:cNvPicPr preferRelativeResize="0"/>
          <p:nvPr/>
        </p:nvPicPr>
        <p:blipFill>
          <a:blip r:embed="rId4">
            <a:alphaModFix/>
          </a:blip>
          <a:stretch>
            <a:fillRect/>
          </a:stretch>
        </p:blipFill>
        <p:spPr>
          <a:xfrm>
            <a:off x="1724900" y="1170125"/>
            <a:ext cx="5135476" cy="3482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 - Model Architecture</a:t>
            </a:r>
            <a:endParaRPr/>
          </a:p>
        </p:txBody>
      </p:sp>
      <p:sp>
        <p:nvSpPr>
          <p:cNvPr id="170" name="Google Shape;170;p30"/>
          <p:cNvSpPr txBox="1"/>
          <p:nvPr/>
        </p:nvSpPr>
        <p:spPr>
          <a:xfrm>
            <a:off x="3102263" y="4804800"/>
            <a:ext cx="265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ambria"/>
                <a:ea typeface="Cambria"/>
                <a:cs typeface="Cambria"/>
                <a:sym typeface="Cambria"/>
                <a:hlinkClick r:id="rId3"/>
              </a:rPr>
              <a:t>https://arxiv.org/pdf/1810.04805.pdf</a:t>
            </a:r>
            <a:endParaRPr sz="1000">
              <a:latin typeface="Cambria"/>
              <a:ea typeface="Cambria"/>
              <a:cs typeface="Cambria"/>
              <a:sym typeface="Cambria"/>
            </a:endParaRPr>
          </a:p>
        </p:txBody>
      </p:sp>
      <p:pic>
        <p:nvPicPr>
          <p:cNvPr id="171" name="Google Shape;171;p30"/>
          <p:cNvPicPr preferRelativeResize="0"/>
          <p:nvPr/>
        </p:nvPicPr>
        <p:blipFill>
          <a:blip r:embed="rId4">
            <a:alphaModFix/>
          </a:blip>
          <a:stretch>
            <a:fillRect/>
          </a:stretch>
        </p:blipFill>
        <p:spPr>
          <a:xfrm>
            <a:off x="948050" y="1232775"/>
            <a:ext cx="7149599" cy="3482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 - Masked Language Modeling (Pre-training)</a:t>
            </a:r>
            <a:endParaRPr/>
          </a:p>
        </p:txBody>
      </p:sp>
      <p:sp>
        <p:nvSpPr>
          <p:cNvPr id="177" name="Google Shape;177;p31"/>
          <p:cNvSpPr txBox="1"/>
          <p:nvPr/>
        </p:nvSpPr>
        <p:spPr>
          <a:xfrm>
            <a:off x="3102263" y="4804800"/>
            <a:ext cx="265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ambria"/>
                <a:ea typeface="Cambria"/>
                <a:cs typeface="Cambria"/>
                <a:sym typeface="Cambria"/>
                <a:hlinkClick r:id="rId3"/>
              </a:rPr>
              <a:t>https://arxiv.org/pdf/1810.04805.pdf</a:t>
            </a:r>
            <a:endParaRPr sz="1000">
              <a:latin typeface="Cambria"/>
              <a:ea typeface="Cambria"/>
              <a:cs typeface="Cambria"/>
              <a:sym typeface="Cambria"/>
            </a:endParaRPr>
          </a:p>
        </p:txBody>
      </p:sp>
      <p:pic>
        <p:nvPicPr>
          <p:cNvPr id="178" name="Google Shape;178;p31"/>
          <p:cNvPicPr preferRelativeResize="0"/>
          <p:nvPr/>
        </p:nvPicPr>
        <p:blipFill>
          <a:blip r:embed="rId4">
            <a:alphaModFix/>
          </a:blip>
          <a:stretch>
            <a:fillRect/>
          </a:stretch>
        </p:blipFill>
        <p:spPr>
          <a:xfrm>
            <a:off x="1655975" y="1170125"/>
            <a:ext cx="5315491" cy="3482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5" name="Google Shape;65;p1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a:t>Named Entity Recognition (</a:t>
            </a:r>
            <a:r>
              <a:rPr lang="en"/>
              <a:t>NER) is usually the first step towards information extraction that seeks to locate and classify named entities in text into predefined categories such as the names of persons, organizations, locations, expressions of times, quantities, monetary values, percentages, etc.</a:t>
            </a:r>
            <a:endParaRPr/>
          </a:p>
          <a:p>
            <a:pPr indent="0" lvl="0" marL="0" rtl="0" algn="l">
              <a:spcBef>
                <a:spcPts val="1200"/>
              </a:spcBef>
              <a:spcAft>
                <a:spcPts val="0"/>
              </a:spcAft>
              <a:buClr>
                <a:schemeClr val="dk2"/>
              </a:buClr>
              <a:buSzPts val="1100"/>
              <a:buFont typeface="Arial"/>
              <a:buNone/>
            </a:pPr>
            <a:r>
              <a:rPr lang="en"/>
              <a:t>By the end of this week you will be able to:</a:t>
            </a:r>
            <a:endParaRPr/>
          </a:p>
          <a:p>
            <a:pPr indent="-342900" lvl="0" marL="457200" rtl="0" algn="l">
              <a:spcBef>
                <a:spcPts val="1200"/>
              </a:spcBef>
              <a:spcAft>
                <a:spcPts val="0"/>
              </a:spcAft>
              <a:buSzPts val="1800"/>
              <a:buChar char="●"/>
            </a:pPr>
            <a:r>
              <a:rPr lang="en"/>
              <a:t>Identify the key concepts of NER</a:t>
            </a:r>
            <a:endParaRPr/>
          </a:p>
          <a:p>
            <a:pPr indent="-342900" lvl="0" marL="457200" rtl="0" algn="l">
              <a:spcBef>
                <a:spcPts val="0"/>
              </a:spcBef>
              <a:spcAft>
                <a:spcPts val="0"/>
              </a:spcAft>
              <a:buSzPts val="1800"/>
              <a:buChar char="●"/>
            </a:pPr>
            <a:r>
              <a:rPr lang="en"/>
              <a:t>Use BERT model to do state-of-the art NER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 - Fine Tuning</a:t>
            </a:r>
            <a:endParaRPr/>
          </a:p>
        </p:txBody>
      </p:sp>
      <p:sp>
        <p:nvSpPr>
          <p:cNvPr id="184" name="Google Shape;184;p32"/>
          <p:cNvSpPr txBox="1"/>
          <p:nvPr/>
        </p:nvSpPr>
        <p:spPr>
          <a:xfrm>
            <a:off x="3102263" y="4804800"/>
            <a:ext cx="265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ambria"/>
                <a:ea typeface="Cambria"/>
                <a:cs typeface="Cambria"/>
                <a:sym typeface="Cambria"/>
                <a:hlinkClick r:id="rId3"/>
              </a:rPr>
              <a:t>https://arxiv.org/pdf/1810.04805.pdf</a:t>
            </a:r>
            <a:endParaRPr sz="1000">
              <a:latin typeface="Cambria"/>
              <a:ea typeface="Cambria"/>
              <a:cs typeface="Cambria"/>
              <a:sym typeface="Cambria"/>
            </a:endParaRPr>
          </a:p>
        </p:txBody>
      </p:sp>
      <p:pic>
        <p:nvPicPr>
          <p:cNvPr id="185" name="Google Shape;185;p32"/>
          <p:cNvPicPr preferRelativeResize="0"/>
          <p:nvPr/>
        </p:nvPicPr>
        <p:blipFill>
          <a:blip r:embed="rId4">
            <a:alphaModFix/>
          </a:blip>
          <a:stretch>
            <a:fillRect/>
          </a:stretch>
        </p:blipFill>
        <p:spPr>
          <a:xfrm>
            <a:off x="1800075" y="1802900"/>
            <a:ext cx="5953125" cy="2552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 &amp; Links</a:t>
            </a:r>
            <a:endParaRPr/>
          </a:p>
        </p:txBody>
      </p:sp>
      <p:sp>
        <p:nvSpPr>
          <p:cNvPr id="191" name="Google Shape;191;p33"/>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BERT </a:t>
            </a:r>
            <a:r>
              <a:rPr lang="en"/>
              <a:t>paper: </a:t>
            </a:r>
            <a:r>
              <a:rPr lang="en" u="sng">
                <a:solidFill>
                  <a:schemeClr val="hlink"/>
                </a:solidFill>
                <a:hlinkClick r:id="rId3"/>
              </a:rPr>
              <a:t>https://arxiv.org/pdf/1810.04805.pdf</a:t>
            </a:r>
            <a:endParaRPr/>
          </a:p>
          <a:p>
            <a:pPr indent="-342900" lvl="0" marL="457200" rtl="0" algn="l">
              <a:spcBef>
                <a:spcPts val="0"/>
              </a:spcBef>
              <a:spcAft>
                <a:spcPts val="0"/>
              </a:spcAft>
              <a:buSzPts val="1800"/>
              <a:buChar char="●"/>
            </a:pPr>
            <a:r>
              <a:rPr lang="en"/>
              <a:t>Blog post: The Illustrated BERT… by Jay Alammar </a:t>
            </a:r>
            <a:r>
              <a:rPr lang="en" u="sng">
                <a:solidFill>
                  <a:schemeClr val="hlink"/>
                </a:solidFill>
                <a:hlinkClick r:id="rId4"/>
              </a:rPr>
              <a:t>https://jalammar.github.io/illustrated-bert/</a:t>
            </a:r>
            <a:endParaRPr/>
          </a:p>
          <a:p>
            <a:pPr indent="-342900" lvl="0" marL="457200" rtl="0" algn="l">
              <a:spcBef>
                <a:spcPts val="0"/>
              </a:spcBef>
              <a:spcAft>
                <a:spcPts val="0"/>
              </a:spcAft>
              <a:buSzPts val="1800"/>
              <a:buChar char="●"/>
            </a:pPr>
            <a:r>
              <a:rPr lang="en"/>
              <a:t>Hugging Face models: </a:t>
            </a:r>
            <a:r>
              <a:rPr lang="en" u="sng">
                <a:solidFill>
                  <a:schemeClr val="accent5"/>
                </a:solidFill>
                <a:hlinkClick r:id="rId5">
                  <a:extLst>
                    <a:ext uri="{A12FA001-AC4F-418D-AE19-62706E023703}">
                      <ahyp:hlinkClr val="tx"/>
                    </a:ext>
                  </a:extLst>
                </a:hlinkClick>
              </a:rPr>
              <a:t>https://huggingface.co/models</a:t>
            </a:r>
            <a:endParaRPr/>
          </a:p>
          <a:p>
            <a:pPr indent="-342900" lvl="0" marL="457200" rtl="0" algn="l">
              <a:spcBef>
                <a:spcPts val="0"/>
              </a:spcBef>
              <a:spcAft>
                <a:spcPts val="0"/>
              </a:spcAft>
              <a:buSzPts val="1800"/>
              <a:buChar char="●"/>
            </a:pPr>
            <a:r>
              <a:rPr lang="en"/>
              <a:t>NER dataset used in notebook: </a:t>
            </a:r>
            <a:r>
              <a:rPr lang="en" u="sng">
                <a:solidFill>
                  <a:schemeClr val="hlink"/>
                </a:solidFill>
                <a:hlinkClick r:id="rId6"/>
              </a:rPr>
              <a:t>https://www.kaggle.com/abhinavwalia95/entity-annotated-corpus?select=ner_dataset.csv</a:t>
            </a:r>
            <a:endParaRPr/>
          </a:p>
          <a:p>
            <a:pPr indent="-342900" lvl="0" marL="457200" rtl="0" algn="l">
              <a:spcBef>
                <a:spcPts val="0"/>
              </a:spcBef>
              <a:spcAft>
                <a:spcPts val="0"/>
              </a:spcAft>
              <a:buSzPts val="1800"/>
              <a:buChar char="●"/>
            </a:pPr>
            <a:r>
              <a:rPr lang="en"/>
              <a:t>Another dataset to use for NER: </a:t>
            </a:r>
            <a:r>
              <a:rPr lang="en" u="sng">
                <a:solidFill>
                  <a:schemeClr val="accent5"/>
                </a:solidFill>
                <a:hlinkClick r:id="rId7">
                  <a:extLst>
                    <a:ext uri="{A12FA001-AC4F-418D-AE19-62706E023703}">
                      <ahyp:hlinkClr val="tx"/>
                    </a:ext>
                  </a:extLst>
                </a:hlinkClick>
              </a:rPr>
              <a:t>https://aclanthology.org/W03-0419.pdf</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71" name="Google Shape;71;p1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a:t>
            </a:r>
            <a:r>
              <a:rPr lang="en"/>
              <a:t>ka entity identification, entity extraction or entity chunking</a:t>
            </a:r>
            <a:endParaRPr/>
          </a:p>
          <a:p>
            <a:pPr indent="-342900" lvl="0" marL="457200" rtl="0" algn="l">
              <a:spcBef>
                <a:spcPts val="0"/>
              </a:spcBef>
              <a:spcAft>
                <a:spcPts val="0"/>
              </a:spcAft>
              <a:buSzPts val="1800"/>
              <a:buChar char="●"/>
            </a:pPr>
            <a:r>
              <a:rPr lang="en"/>
              <a:t>T</a:t>
            </a:r>
            <a:r>
              <a:rPr lang="en"/>
              <a:t>he process of recognizing information units like names and numeric expressions from unstructured text. </a:t>
            </a:r>
            <a:endParaRPr/>
          </a:p>
          <a:p>
            <a:pPr indent="-342900" lvl="0" marL="457200" rtl="0" algn="l">
              <a:spcBef>
                <a:spcPts val="0"/>
              </a:spcBef>
              <a:spcAft>
                <a:spcPts val="0"/>
              </a:spcAft>
              <a:buSzPts val="1800"/>
              <a:buChar char="●"/>
            </a:pPr>
            <a:r>
              <a:rPr lang="en"/>
              <a:t>The goal is to develop practical and domain-independent techniques in order to detect named entities with high accuracy.</a:t>
            </a:r>
            <a:endParaRPr/>
          </a:p>
          <a:p>
            <a:pPr indent="-342900" lvl="0" marL="457200" rtl="0" algn="l">
              <a:spcBef>
                <a:spcPts val="0"/>
              </a:spcBef>
              <a:spcAft>
                <a:spcPts val="0"/>
              </a:spcAft>
              <a:buSzPts val="1800"/>
              <a:buChar char="●"/>
            </a:pPr>
            <a:r>
              <a:rPr lang="en"/>
              <a:t>Used in search efficiency, recommendation engines, customer service, automatic trading, and many more.</a:t>
            </a:r>
            <a:endParaRPr/>
          </a:p>
        </p:txBody>
      </p:sp>
      <p:pic>
        <p:nvPicPr>
          <p:cNvPr id="72" name="Google Shape;72;p15"/>
          <p:cNvPicPr preferRelativeResize="0"/>
          <p:nvPr/>
        </p:nvPicPr>
        <p:blipFill>
          <a:blip r:embed="rId3">
            <a:alphaModFix/>
          </a:blip>
          <a:stretch>
            <a:fillRect/>
          </a:stretch>
        </p:blipFill>
        <p:spPr>
          <a:xfrm>
            <a:off x="0" y="3653090"/>
            <a:ext cx="9143999" cy="101757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Entities</a:t>
            </a:r>
            <a:endParaRPr/>
          </a:p>
        </p:txBody>
      </p:sp>
      <p:sp>
        <p:nvSpPr>
          <p:cNvPr id="78" name="Google Shape;78;p16"/>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Entities are the most important chunks of a particular sentence such as noun phrases, verb phrases, or both.</a:t>
            </a:r>
            <a:endParaRPr/>
          </a:p>
          <a:p>
            <a:pPr indent="0" lvl="0" marL="0" rtl="0" algn="l">
              <a:spcBef>
                <a:spcPts val="1200"/>
              </a:spcBef>
              <a:spcAft>
                <a:spcPts val="0"/>
              </a:spcAft>
              <a:buNone/>
            </a:pPr>
            <a:r>
              <a:rPr lang="en"/>
              <a:t> Generally, entity detection algorithms are ensemble models of:</a:t>
            </a:r>
            <a:endParaRPr/>
          </a:p>
          <a:p>
            <a:pPr indent="-342900" lvl="0" marL="457200" rtl="0" algn="l">
              <a:spcBef>
                <a:spcPts val="1200"/>
              </a:spcBef>
              <a:spcAft>
                <a:spcPts val="0"/>
              </a:spcAft>
              <a:buSzPts val="1800"/>
              <a:buChar char="●"/>
            </a:pPr>
            <a:r>
              <a:rPr lang="en"/>
              <a:t>Rule-based Parsing</a:t>
            </a:r>
            <a:endParaRPr/>
          </a:p>
          <a:p>
            <a:pPr indent="-342900" lvl="0" marL="457200" rtl="0" algn="l">
              <a:spcBef>
                <a:spcPts val="0"/>
              </a:spcBef>
              <a:spcAft>
                <a:spcPts val="0"/>
              </a:spcAft>
              <a:buSzPts val="1800"/>
              <a:buChar char="●"/>
            </a:pPr>
            <a:r>
              <a:rPr lang="en"/>
              <a:t>Dictionary lookups</a:t>
            </a:r>
            <a:endParaRPr/>
          </a:p>
          <a:p>
            <a:pPr indent="-342900" lvl="0" marL="457200" rtl="0" algn="l">
              <a:spcBef>
                <a:spcPts val="0"/>
              </a:spcBef>
              <a:spcAft>
                <a:spcPts val="0"/>
              </a:spcAft>
              <a:buSzPts val="1800"/>
              <a:buChar char="●"/>
            </a:pPr>
            <a:r>
              <a:rPr lang="en"/>
              <a:t>POS Tagging</a:t>
            </a:r>
            <a:endParaRPr/>
          </a:p>
          <a:p>
            <a:pPr indent="-342900" lvl="0" marL="457200" rtl="0" algn="l">
              <a:spcBef>
                <a:spcPts val="0"/>
              </a:spcBef>
              <a:spcAft>
                <a:spcPts val="0"/>
              </a:spcAft>
              <a:buSzPts val="1800"/>
              <a:buChar char="●"/>
            </a:pPr>
            <a:r>
              <a:rPr lang="en"/>
              <a:t>Dependency Parsing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Entities</a:t>
            </a:r>
            <a:endParaRPr/>
          </a:p>
        </p:txBody>
      </p:sp>
      <p:pic>
        <p:nvPicPr>
          <p:cNvPr id="84" name="Google Shape;84;p17"/>
          <p:cNvPicPr preferRelativeResize="0"/>
          <p:nvPr/>
        </p:nvPicPr>
        <p:blipFill>
          <a:blip r:embed="rId3">
            <a:alphaModFix/>
          </a:blip>
          <a:stretch>
            <a:fillRect/>
          </a:stretch>
        </p:blipFill>
        <p:spPr>
          <a:xfrm>
            <a:off x="152400" y="1170125"/>
            <a:ext cx="8839196" cy="29611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Entities</a:t>
            </a:r>
            <a:endParaRPr/>
          </a:p>
        </p:txBody>
      </p:sp>
      <p:pic>
        <p:nvPicPr>
          <p:cNvPr id="90" name="Google Shape;90;p18"/>
          <p:cNvPicPr preferRelativeResize="0"/>
          <p:nvPr/>
        </p:nvPicPr>
        <p:blipFill>
          <a:blip r:embed="rId3">
            <a:alphaModFix/>
          </a:blip>
          <a:stretch>
            <a:fillRect/>
          </a:stretch>
        </p:blipFill>
        <p:spPr>
          <a:xfrm>
            <a:off x="152400" y="1170125"/>
            <a:ext cx="8839198" cy="3291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Essential Info about Entities</a:t>
            </a:r>
            <a:endParaRPr/>
          </a:p>
        </p:txBody>
      </p:sp>
      <p:sp>
        <p:nvSpPr>
          <p:cNvPr id="96" name="Google Shape;96;p19"/>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geo = Geographical Entity</a:t>
            </a:r>
            <a:endParaRPr/>
          </a:p>
          <a:p>
            <a:pPr indent="-342900" lvl="0" marL="457200" rtl="0" algn="l">
              <a:spcBef>
                <a:spcPts val="0"/>
              </a:spcBef>
              <a:spcAft>
                <a:spcPts val="0"/>
              </a:spcAft>
              <a:buSzPts val="1800"/>
              <a:buChar char="●"/>
            </a:pPr>
            <a:r>
              <a:rPr lang="en"/>
              <a:t>n</a:t>
            </a:r>
            <a:r>
              <a:rPr lang="en"/>
              <a:t>orp = Nationality, religious, political group</a:t>
            </a:r>
            <a:endParaRPr/>
          </a:p>
          <a:p>
            <a:pPr indent="-342900" lvl="0" marL="457200" rtl="0" algn="l">
              <a:spcBef>
                <a:spcPts val="0"/>
              </a:spcBef>
              <a:spcAft>
                <a:spcPts val="0"/>
              </a:spcAft>
              <a:buSzPts val="1800"/>
              <a:buChar char="●"/>
            </a:pPr>
            <a:r>
              <a:rPr lang="en"/>
              <a:t>org = Organization</a:t>
            </a:r>
            <a:endParaRPr/>
          </a:p>
          <a:p>
            <a:pPr indent="-342900" lvl="0" marL="457200" rtl="0" algn="l">
              <a:spcBef>
                <a:spcPts val="0"/>
              </a:spcBef>
              <a:spcAft>
                <a:spcPts val="0"/>
              </a:spcAft>
              <a:buSzPts val="1800"/>
              <a:buChar char="●"/>
            </a:pPr>
            <a:r>
              <a:rPr lang="en"/>
              <a:t>per = Person</a:t>
            </a:r>
            <a:endParaRPr/>
          </a:p>
          <a:p>
            <a:pPr indent="-342900" lvl="0" marL="457200" rtl="0" algn="l">
              <a:spcBef>
                <a:spcPts val="0"/>
              </a:spcBef>
              <a:spcAft>
                <a:spcPts val="0"/>
              </a:spcAft>
              <a:buSzPts val="1800"/>
              <a:buChar char="●"/>
            </a:pPr>
            <a:r>
              <a:rPr lang="en"/>
              <a:t>gpe = Geopolitical Entity</a:t>
            </a:r>
            <a:endParaRPr/>
          </a:p>
          <a:p>
            <a:pPr indent="-342900" lvl="0" marL="457200" rtl="0" algn="l">
              <a:spcBef>
                <a:spcPts val="0"/>
              </a:spcBef>
              <a:spcAft>
                <a:spcPts val="0"/>
              </a:spcAft>
              <a:buSzPts val="1800"/>
              <a:buChar char="●"/>
            </a:pPr>
            <a:r>
              <a:rPr lang="en"/>
              <a:t>tim = Time indicator</a:t>
            </a:r>
            <a:endParaRPr/>
          </a:p>
          <a:p>
            <a:pPr indent="-342900" lvl="0" marL="457200" rtl="0" algn="l">
              <a:spcBef>
                <a:spcPts val="0"/>
              </a:spcBef>
              <a:spcAft>
                <a:spcPts val="0"/>
              </a:spcAft>
              <a:buSzPts val="1800"/>
              <a:buChar char="●"/>
            </a:pPr>
            <a:r>
              <a:rPr lang="en"/>
              <a:t>art = Artifact</a:t>
            </a:r>
            <a:endParaRPr/>
          </a:p>
          <a:p>
            <a:pPr indent="-342900" lvl="0" marL="457200" rtl="0" algn="l">
              <a:spcBef>
                <a:spcPts val="0"/>
              </a:spcBef>
              <a:spcAft>
                <a:spcPts val="0"/>
              </a:spcAft>
              <a:buSzPts val="1800"/>
              <a:buChar char="●"/>
            </a:pPr>
            <a:r>
              <a:rPr lang="en"/>
              <a:t>eve = Event</a:t>
            </a:r>
            <a:endParaRPr/>
          </a:p>
          <a:p>
            <a:pPr indent="-342900" lvl="0" marL="457200" rtl="0" algn="l">
              <a:spcBef>
                <a:spcPts val="0"/>
              </a:spcBef>
              <a:spcAft>
                <a:spcPts val="0"/>
              </a:spcAft>
              <a:buSzPts val="1800"/>
              <a:buChar char="●"/>
            </a:pPr>
            <a:r>
              <a:rPr lang="en"/>
              <a:t>nat = Natural Phenomenon</a:t>
            </a:r>
            <a:endParaRPr/>
          </a:p>
        </p:txBody>
      </p:sp>
      <p:pic>
        <p:nvPicPr>
          <p:cNvPr id="97" name="Google Shape;97;p19"/>
          <p:cNvPicPr preferRelativeResize="0"/>
          <p:nvPr/>
        </p:nvPicPr>
        <p:blipFill>
          <a:blip r:embed="rId3">
            <a:alphaModFix/>
          </a:blip>
          <a:stretch>
            <a:fillRect/>
          </a:stretch>
        </p:blipFill>
        <p:spPr>
          <a:xfrm>
            <a:off x="3517700" y="2207325"/>
            <a:ext cx="5755248" cy="2397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a:t>
            </a:r>
            <a:endParaRPr/>
          </a:p>
        </p:txBody>
      </p:sp>
      <p:sp>
        <p:nvSpPr>
          <p:cNvPr id="103" name="Google Shape;103;p20"/>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Extract the named entities from the following sentence:</a:t>
            </a:r>
            <a:endParaRPr/>
          </a:p>
          <a:p>
            <a:pPr indent="0" lvl="0" marL="0" rtl="0" algn="ctr">
              <a:spcBef>
                <a:spcPts val="1200"/>
              </a:spcBef>
              <a:spcAft>
                <a:spcPts val="0"/>
              </a:spcAft>
              <a:buNone/>
            </a:pPr>
            <a:r>
              <a:rPr b="1" lang="en" sz="2300"/>
              <a:t>John ate Japanese food in midtown Manhattan</a:t>
            </a:r>
            <a:endParaRPr b="1" sz="2300"/>
          </a:p>
          <a:p>
            <a:pPr indent="0" lvl="0" marL="0" rtl="0" algn="ctr">
              <a:spcBef>
                <a:spcPts val="1200"/>
              </a:spcBef>
              <a:spcAft>
                <a:spcPts val="0"/>
              </a:spcAft>
              <a:buNone/>
            </a:pPr>
            <a:r>
              <a:t/>
            </a:r>
            <a:endParaRPr b="1" sz="2300"/>
          </a:p>
          <a:p>
            <a:pPr indent="-342900" lvl="0" marL="457200" rtl="0" algn="l">
              <a:spcBef>
                <a:spcPts val="1200"/>
              </a:spcBef>
              <a:spcAft>
                <a:spcPts val="0"/>
              </a:spcAft>
              <a:buSzPts val="1800"/>
              <a:buAutoNum type="arabicPeriod"/>
            </a:pPr>
            <a:r>
              <a:rPr lang="en"/>
              <a:t>John, food, Manhattan</a:t>
            </a:r>
            <a:endParaRPr/>
          </a:p>
          <a:p>
            <a:pPr indent="-342900" lvl="0" marL="457200" rtl="0" algn="l">
              <a:spcBef>
                <a:spcPts val="0"/>
              </a:spcBef>
              <a:spcAft>
                <a:spcPts val="0"/>
              </a:spcAft>
              <a:buSzPts val="1800"/>
              <a:buAutoNum type="arabicPeriod"/>
            </a:pPr>
            <a:r>
              <a:rPr lang="en"/>
              <a:t>John, Japanese, midtown</a:t>
            </a:r>
            <a:endParaRPr/>
          </a:p>
          <a:p>
            <a:pPr indent="-342900" lvl="0" marL="457200" rtl="0" algn="l">
              <a:spcBef>
                <a:spcPts val="0"/>
              </a:spcBef>
              <a:spcAft>
                <a:spcPts val="0"/>
              </a:spcAft>
              <a:buSzPts val="1800"/>
              <a:buAutoNum type="arabicPeriod"/>
            </a:pPr>
            <a:r>
              <a:rPr lang="en"/>
              <a:t>John, Japanese, </a:t>
            </a:r>
            <a:r>
              <a:rPr lang="en"/>
              <a:t>Manhattan</a:t>
            </a:r>
            <a:endParaRPr/>
          </a:p>
          <a:p>
            <a:pPr indent="-342900" lvl="0" marL="457200" rtl="0" algn="l">
              <a:spcBef>
                <a:spcPts val="0"/>
              </a:spcBef>
              <a:spcAft>
                <a:spcPts val="0"/>
              </a:spcAft>
              <a:buSzPts val="1800"/>
              <a:buAutoNum type="arabicPeriod"/>
            </a:pPr>
            <a:r>
              <a:rPr lang="en"/>
              <a:t>John, food, midtown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a:t>
            </a:r>
            <a:endParaRPr/>
          </a:p>
        </p:txBody>
      </p:sp>
      <p:sp>
        <p:nvSpPr>
          <p:cNvPr id="109" name="Google Shape;109;p21"/>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Extract the named entities from the following sentence:</a:t>
            </a:r>
            <a:endParaRPr/>
          </a:p>
          <a:p>
            <a:pPr indent="0" lvl="0" marL="0" rtl="0" algn="ctr">
              <a:spcBef>
                <a:spcPts val="1200"/>
              </a:spcBef>
              <a:spcAft>
                <a:spcPts val="0"/>
              </a:spcAft>
              <a:buNone/>
            </a:pPr>
            <a:r>
              <a:rPr b="1" lang="en" sz="2300">
                <a:highlight>
                  <a:srgbClr val="E06666"/>
                </a:highlight>
              </a:rPr>
              <a:t>John</a:t>
            </a:r>
            <a:r>
              <a:rPr b="1" lang="en" sz="2300"/>
              <a:t> ate </a:t>
            </a:r>
            <a:r>
              <a:rPr b="1" lang="en" sz="2300">
                <a:highlight>
                  <a:srgbClr val="76A5AF"/>
                </a:highlight>
              </a:rPr>
              <a:t>Japanese</a:t>
            </a:r>
            <a:r>
              <a:rPr b="1" lang="en" sz="2300"/>
              <a:t> food in midtown </a:t>
            </a:r>
            <a:r>
              <a:rPr b="1" lang="en" sz="2300">
                <a:highlight>
                  <a:srgbClr val="FFD966"/>
                </a:highlight>
              </a:rPr>
              <a:t>Manhattan</a:t>
            </a:r>
            <a:endParaRPr b="1" sz="2300">
              <a:highlight>
                <a:srgbClr val="FFD966"/>
              </a:highlight>
            </a:endParaRPr>
          </a:p>
          <a:p>
            <a:pPr indent="0" lvl="0" marL="0" rtl="0" algn="ctr">
              <a:spcBef>
                <a:spcPts val="1200"/>
              </a:spcBef>
              <a:spcAft>
                <a:spcPts val="0"/>
              </a:spcAft>
              <a:buNone/>
            </a:pPr>
            <a:r>
              <a:t/>
            </a:r>
            <a:endParaRPr b="1" sz="2300"/>
          </a:p>
          <a:p>
            <a:pPr indent="-342900" lvl="0" marL="457200" rtl="0" algn="l">
              <a:spcBef>
                <a:spcPts val="1200"/>
              </a:spcBef>
              <a:spcAft>
                <a:spcPts val="0"/>
              </a:spcAft>
              <a:buSzPts val="1800"/>
              <a:buAutoNum type="arabicPeriod"/>
            </a:pPr>
            <a:r>
              <a:rPr lang="en"/>
              <a:t>John, food, Manhattan</a:t>
            </a:r>
            <a:endParaRPr/>
          </a:p>
          <a:p>
            <a:pPr indent="-342900" lvl="0" marL="457200" rtl="0" algn="l">
              <a:spcBef>
                <a:spcPts val="0"/>
              </a:spcBef>
              <a:spcAft>
                <a:spcPts val="0"/>
              </a:spcAft>
              <a:buSzPts val="1800"/>
              <a:buAutoNum type="arabicPeriod"/>
            </a:pPr>
            <a:r>
              <a:rPr lang="en"/>
              <a:t>John, Japanese, midtown</a:t>
            </a:r>
            <a:endParaRPr/>
          </a:p>
          <a:p>
            <a:pPr indent="-342900" lvl="0" marL="457200" rtl="0" algn="l">
              <a:spcBef>
                <a:spcPts val="0"/>
              </a:spcBef>
              <a:spcAft>
                <a:spcPts val="0"/>
              </a:spcAft>
              <a:buSzPts val="1800"/>
              <a:buAutoNum type="arabicPeriod"/>
            </a:pPr>
            <a:r>
              <a:rPr lang="en">
                <a:highlight>
                  <a:srgbClr val="00FF00"/>
                </a:highlight>
              </a:rPr>
              <a:t>John, Japanese, Manhattan</a:t>
            </a:r>
            <a:endParaRPr>
              <a:highlight>
                <a:srgbClr val="00FF00"/>
              </a:highlight>
            </a:endParaRPr>
          </a:p>
          <a:p>
            <a:pPr indent="-342900" lvl="0" marL="457200" rtl="0" algn="l">
              <a:spcBef>
                <a:spcPts val="0"/>
              </a:spcBef>
              <a:spcAft>
                <a:spcPts val="0"/>
              </a:spcAft>
              <a:buSzPts val="1800"/>
              <a:buAutoNum type="arabicPeriod"/>
            </a:pPr>
            <a:r>
              <a:rPr lang="en"/>
              <a:t>John, food, midtown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lp theme">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